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6" r:id="rId4"/>
    <p:sldId id="258" r:id="rId5"/>
    <p:sldId id="259" r:id="rId6"/>
    <p:sldId id="260" r:id="rId7"/>
    <p:sldId id="261" r:id="rId8"/>
    <p:sldId id="268" r:id="rId9"/>
    <p:sldId id="269" r:id="rId10"/>
    <p:sldId id="270" r:id="rId11"/>
    <p:sldId id="271" r:id="rId12"/>
    <p:sldId id="262" r:id="rId13"/>
    <p:sldId id="267" r:id="rId14"/>
    <p:sldId id="263" r:id="rId15"/>
    <p:sldId id="274" r:id="rId16"/>
    <p:sldId id="273" r:id="rId17"/>
    <p:sldId id="272" r:id="rId18"/>
    <p:sldId id="264" r:id="rId19"/>
    <p:sldId id="265" r:id="rId20"/>
    <p:sldId id="275" r:id="rId21"/>
    <p:sldId id="276" r:id="rId22"/>
    <p:sldId id="277" r:id="rId23"/>
    <p:sldId id="283" r:id="rId24"/>
    <p:sldId id="278" r:id="rId25"/>
    <p:sldId id="280" r:id="rId26"/>
    <p:sldId id="281" r:id="rId27"/>
    <p:sldId id="282" r:id="rId28"/>
    <p:sldId id="279" r:id="rId29"/>
    <p:sldId id="284" r:id="rId30"/>
    <p:sldId id="285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8" d="100"/>
          <a:sy n="78" d="100"/>
        </p:scale>
        <p:origin x="126" y="8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76279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D200B3F0-A9BC-48CE-8EB6-ECE965069900}" type="datetimeFigureOut">
              <a:rPr lang="en-US" dirty="0"/>
              <a:pPr/>
              <a:t>12/5/2021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63575" y="3226820"/>
            <a:ext cx="3859795" cy="304801"/>
          </a:xfrm>
        </p:spPr>
        <p:txBody>
          <a:bodyPr anchor="b"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/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5945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2683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9FFFF-3106-4DDB-AA62-0C80862170D6}" type="datetimeFigureOut">
              <a:rPr lang="en-US" dirty="0"/>
              <a:t>12/5/2021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 anchor="ctr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A38B7-AE95-4DC8-9A51-7A71F545B098}" type="datetimeFigureOut">
              <a:rPr lang="en-US" dirty="0"/>
              <a:t>12/5/2021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6" name="Rectangle 1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1" name="TextBox 10"/>
          <p:cNvSpPr txBox="1"/>
          <p:nvPr/>
        </p:nvSpPr>
        <p:spPr bwMode="gray">
          <a:xfrm>
            <a:off x="898295" y="603589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705137" y="2613787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980517"/>
            <a:ext cx="8460983" cy="2705034"/>
          </a:xfrm>
        </p:spPr>
        <p:txBody>
          <a:bodyPr anchor="ctr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86515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14393"/>
            <a:ext cx="8825659" cy="101266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1EC2B-8188-4AC2-9F0D-8D09C51D505A}" type="datetimeFigureOut">
              <a:rPr lang="en-US" dirty="0"/>
              <a:t>12/5/2021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2404477"/>
            <a:ext cx="8825659" cy="178870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8587" y="5024967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2B75E-944F-430B-BE5F-C69FA8823C04}" type="datetimeFigureOut">
              <a:rPr lang="en-US" dirty="0"/>
              <a:t>12/5/2021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09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87261"/>
            <a:ext cx="3129168" cy="28397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10999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87261"/>
            <a:ext cx="3145380" cy="28397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1" y="2603500"/>
            <a:ext cx="3157448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87261"/>
            <a:ext cx="3161029" cy="283979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E0DC7-7F53-471C-A711-B3DA6F2535F3}" type="datetimeFigureOut">
              <a:rPr lang="en-US" dirty="0"/>
              <a:t>12/5/2021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20744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11246"/>
            <a:ext cx="2691242" cy="1583764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20745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5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42840"/>
            <a:ext cx="2691242" cy="155217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09107"/>
            <a:ext cx="3050438" cy="92140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5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18992"/>
            <a:ext cx="2691242" cy="1576018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09107"/>
            <a:ext cx="3054127" cy="89634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F4C9D-4618-451D-80C1-6A376BB42AB4}" type="datetimeFigureOut">
              <a:rPr lang="en-US" dirty="0"/>
              <a:t>12/5/2021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D2318-CE40-42F6-962A-4C6D6CF697DB}" type="datetimeFigureOut">
              <a:rPr lang="en-US" dirty="0"/>
              <a:t>12/5/2021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Rectangle 12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97430"/>
            <a:ext cx="1409965" cy="4729626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97429"/>
            <a:ext cx="6247546" cy="472962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6AC1-EB7F-4BEF-90D9-5764B50DAF8A}" type="datetimeFigureOut">
              <a:rPr lang="en-US" dirty="0"/>
              <a:t>12/5/2021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0712A-F861-4AB0-A754-4F5A2033CD4B}" type="datetimeFigureOut">
              <a:rPr lang="en-US" dirty="0"/>
              <a:t>12/5/2021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4"/>
            <a:ext cx="4351023" cy="2283823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507B7-F2DC-4B2C-B14D-58A9766807A2}" type="datetimeFigureOut">
              <a:rPr lang="en-US" dirty="0"/>
              <a:t>12/5/2021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1368" y="2603500"/>
            <a:ext cx="4828744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1" y="2603500"/>
            <a:ext cx="4825159" cy="3377705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A483D-5CB4-4842-8F2F-05D5276ACF63}" type="datetimeFigureOut">
              <a:rPr lang="en-US" dirty="0"/>
              <a:t>12/5/2021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36063"/>
            <a:ext cx="48251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212326"/>
            <a:ext cx="4825158" cy="280747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1" y="2603499"/>
            <a:ext cx="4825160" cy="60882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212327"/>
            <a:ext cx="4825159" cy="280747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CE32E-9DC0-47C8-A657-48F5C3E4A10B}" type="datetimeFigureOut">
              <a:rPr lang="en-US" dirty="0"/>
              <a:t>12/5/2021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F5C0D-8C3A-4771-A43D-83937FC700D4}" type="datetimeFigureOut">
              <a:rPr lang="en-US" dirty="0"/>
              <a:t>12/5/2021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3D2D6-FCC2-425A-A4A7-8058E8C01CB1}" type="datetimeFigureOut">
              <a:rPr lang="en-US" dirty="0"/>
              <a:t>12/5/2021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F2683-E6E7-4CC3-9EEE-7854DD4F3545}" type="datetimeFigureOut">
              <a:rPr lang="en-US" dirty="0"/>
              <a:t>12/5/2021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59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2" y="1143000"/>
            <a:ext cx="3227192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20F81-B39D-4CBB-8BF3-5D6E395D0F72}" type="datetimeFigureOut">
              <a:rPr lang="en-US" dirty="0"/>
              <a:t>12/5/2021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Oval 4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Oval 3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Oval 3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Oval 48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6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9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407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564B320A-89BA-47B2-A525-92E8D10B06E4}" type="datetimeFigureOut">
              <a:rPr lang="en-US" dirty="0"/>
              <a:t>12/5/2021</a:t>
            </a:fld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879FE-AAA3-4855-A0E1-F764CAA90D0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7200"/>
              <a:t>This is really it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33E25D-38DA-4EDF-A3C9-2D00FFD6E3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2200"/>
              <a:t>November 20, 2021 - Final delegate’s report</a:t>
            </a:r>
          </a:p>
        </p:txBody>
      </p:sp>
    </p:spTree>
    <p:extLst>
      <p:ext uri="{BB962C8B-B14F-4D97-AF65-F5344CB8AC3E}">
        <p14:creationId xmlns:p14="http://schemas.microsoft.com/office/powerpoint/2010/main" val="8682169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879FE-AAA3-4855-A0E1-F764CAA90D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4" y="1338470"/>
            <a:ext cx="9950367" cy="5857460"/>
          </a:xfrm>
        </p:spPr>
        <p:txBody>
          <a:bodyPr/>
          <a:lstStyle/>
          <a:p>
            <a:pPr algn="ctr"/>
            <a:r>
              <a:rPr lang="en-US" sz="7200">
                <a:solidFill>
                  <a:schemeClr val="accent1"/>
                </a:solidFill>
              </a:rPr>
              <a:t>And along came…</a:t>
            </a:r>
            <a:br>
              <a:rPr lang="en-US" sz="7200">
                <a:solidFill>
                  <a:schemeClr val="accent1"/>
                </a:solidFill>
              </a:rPr>
            </a:br>
            <a:br>
              <a:rPr lang="en-US" sz="7200">
                <a:solidFill>
                  <a:schemeClr val="accent1"/>
                </a:solidFill>
              </a:rPr>
            </a:br>
            <a:r>
              <a:rPr lang="en-US" sz="5000">
                <a:solidFill>
                  <a:srgbClr val="002060"/>
                </a:solidFill>
              </a:rPr>
              <a:t>P53</a:t>
            </a:r>
            <a:r>
              <a:rPr lang="en-US" sz="5000"/>
              <a:t> – Colleen G. and the Dual Members language</a:t>
            </a:r>
            <a:br>
              <a:rPr lang="en-US" sz="7200">
                <a:solidFill>
                  <a:schemeClr val="accent1"/>
                </a:solidFill>
              </a:rPr>
            </a:br>
            <a:br>
              <a:rPr lang="en-US" sz="3600"/>
            </a:br>
            <a:br>
              <a:rPr lang="en-US" sz="3600"/>
            </a:br>
            <a:br>
              <a:rPr lang="en-US" sz="2800"/>
            </a:br>
            <a:endParaRPr lang="en-US" sz="7200"/>
          </a:p>
        </p:txBody>
      </p:sp>
    </p:spTree>
    <p:extLst>
      <p:ext uri="{BB962C8B-B14F-4D97-AF65-F5344CB8AC3E}">
        <p14:creationId xmlns:p14="http://schemas.microsoft.com/office/powerpoint/2010/main" val="36964903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879FE-AAA3-4855-A0E1-F764CAA90D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4" y="119269"/>
            <a:ext cx="9950367" cy="7726018"/>
          </a:xfrm>
        </p:spPr>
        <p:txBody>
          <a:bodyPr/>
          <a:lstStyle/>
          <a:p>
            <a:pPr algn="ctr"/>
            <a:r>
              <a:rPr lang="en-US" sz="7200">
                <a:solidFill>
                  <a:srgbClr val="FFC000"/>
                </a:solidFill>
              </a:rPr>
              <a:t>Finally, my world exploded when…</a:t>
            </a:r>
            <a:br>
              <a:rPr lang="en-US" sz="3600"/>
            </a:br>
            <a:br>
              <a:rPr lang="en-US" sz="3600"/>
            </a:br>
            <a:r>
              <a:rPr lang="en-US" sz="5000">
                <a:solidFill>
                  <a:srgbClr val="002060"/>
                </a:solidFill>
              </a:rPr>
              <a:t>P56</a:t>
            </a:r>
            <a:r>
              <a:rPr lang="en-US" sz="5000"/>
              <a:t> – Cindy E. brought the St. Francis Prayer discussion</a:t>
            </a:r>
            <a:br>
              <a:rPr lang="en-US" sz="3600"/>
            </a:br>
            <a:br>
              <a:rPr lang="en-US" sz="3600"/>
            </a:br>
            <a:br>
              <a:rPr lang="en-US" sz="3600"/>
            </a:br>
            <a:br>
              <a:rPr lang="en-US" sz="2800"/>
            </a:br>
            <a:endParaRPr lang="en-US" sz="7200"/>
          </a:p>
        </p:txBody>
      </p:sp>
    </p:spTree>
    <p:extLst>
      <p:ext uri="{BB962C8B-B14F-4D97-AF65-F5344CB8AC3E}">
        <p14:creationId xmlns:p14="http://schemas.microsoft.com/office/powerpoint/2010/main" val="11638725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879FE-AAA3-4855-A0E1-F764CAA90D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1219199"/>
            <a:ext cx="9882090" cy="4943061"/>
          </a:xfrm>
        </p:spPr>
        <p:txBody>
          <a:bodyPr/>
          <a:lstStyle/>
          <a:p>
            <a:r>
              <a:rPr lang="en-US" sz="7200"/>
              <a:t>I didn’t know then</a:t>
            </a:r>
            <a:br>
              <a:rPr lang="en-US" sz="7200"/>
            </a:br>
            <a:br>
              <a:rPr lang="en-US" sz="7200"/>
            </a:br>
            <a:r>
              <a:rPr lang="en-US" sz="7200"/>
              <a:t>What I know now</a:t>
            </a:r>
            <a:br>
              <a:rPr lang="en-US" sz="7200"/>
            </a:br>
            <a:br>
              <a:rPr lang="en-US" sz="7200"/>
            </a:br>
            <a:r>
              <a:rPr lang="en-US" sz="2400">
                <a:solidFill>
                  <a:srgbClr val="FFC000"/>
                </a:solidFill>
              </a:rPr>
              <a:t>(I was developing a desire to</a:t>
            </a:r>
            <a:r>
              <a:rPr lang="en-US" sz="2400" i="1">
                <a:solidFill>
                  <a:srgbClr val="FFC000"/>
                </a:solidFill>
              </a:rPr>
              <a:t> become </a:t>
            </a:r>
            <a:r>
              <a:rPr lang="en-US" sz="2400">
                <a:solidFill>
                  <a:srgbClr val="FFC000"/>
                </a:solidFill>
              </a:rPr>
              <a:t>a Delegate, because I loved interacting with these people and the way they included me)</a:t>
            </a:r>
            <a:endParaRPr lang="en-US" sz="720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6140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879FE-AAA3-4855-A0E1-F764CAA90D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755375"/>
            <a:ext cx="9882090" cy="1073426"/>
          </a:xfrm>
        </p:spPr>
        <p:txBody>
          <a:bodyPr/>
          <a:lstStyle/>
          <a:p>
            <a:r>
              <a:rPr lang="en-US" sz="7200"/>
              <a:t>So I ask you…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383D3A52-E452-4828-A863-A3A5D0B7C9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4955" y="2292626"/>
            <a:ext cx="9882090" cy="3346174"/>
          </a:xfrm>
        </p:spPr>
        <p:txBody>
          <a:bodyPr/>
          <a:lstStyle/>
          <a:p>
            <a:endParaRPr lang="en-US" sz="3200"/>
          </a:p>
          <a:p>
            <a:r>
              <a:rPr lang="en-US" sz="3600"/>
              <a:t>Over the past three years, have you heard something during a delegate’s report that has stuck with you?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9879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879FE-AAA3-4855-A0E1-F764CAA90D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9357" y="2213113"/>
            <a:ext cx="10668000" cy="1961322"/>
          </a:xfrm>
        </p:spPr>
        <p:txBody>
          <a:bodyPr/>
          <a:lstStyle/>
          <a:p>
            <a:pPr algn="ctr"/>
            <a:r>
              <a:rPr lang="en-US" sz="6000"/>
              <a:t>Let’s have 5 people share</a:t>
            </a:r>
            <a:br>
              <a:rPr lang="en-US" sz="6000"/>
            </a:br>
            <a:r>
              <a:rPr lang="en-US" sz="4500"/>
              <a:t>(1 min.)</a:t>
            </a:r>
          </a:p>
        </p:txBody>
      </p:sp>
    </p:spTree>
    <p:extLst>
      <p:ext uri="{BB962C8B-B14F-4D97-AF65-F5344CB8AC3E}">
        <p14:creationId xmlns:p14="http://schemas.microsoft.com/office/powerpoint/2010/main" val="9294989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879FE-AAA3-4855-A0E1-F764CAA90D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0087" y="755375"/>
            <a:ext cx="11131826" cy="1192696"/>
          </a:xfrm>
        </p:spPr>
        <p:txBody>
          <a:bodyPr/>
          <a:lstStyle/>
          <a:p>
            <a:r>
              <a:rPr lang="en-US" sz="5200"/>
              <a:t>Let’s look at where we are now…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383D3A52-E452-4828-A863-A3A5D0B7C9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4955" y="1855304"/>
            <a:ext cx="9882090" cy="4452731"/>
          </a:xfrm>
        </p:spPr>
        <p:txBody>
          <a:bodyPr>
            <a:normAutofit/>
          </a:bodyPr>
          <a:lstStyle/>
          <a:p>
            <a:endParaRPr lang="en-US" sz="3200"/>
          </a:p>
          <a:p>
            <a:r>
              <a:rPr lang="en-US" sz="3200" b="1"/>
              <a:t>A few things I’ve noticed:</a:t>
            </a:r>
          </a:p>
          <a:p>
            <a:endParaRPr lang="en-US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200" b="1">
                <a:solidFill>
                  <a:srgbClr val="002060"/>
                </a:solidFill>
              </a:rPr>
              <a:t>Attendance is down – we lost some regulars and gained a few new folks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200" b="1">
                <a:solidFill>
                  <a:srgbClr val="002060"/>
                </a:solidFill>
              </a:rPr>
              <a:t>Alateen shrunk – all around the us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200" b="1">
                <a:solidFill>
                  <a:srgbClr val="002060"/>
                </a:solidFill>
              </a:rPr>
              <a:t>We’re in limbo – we still have temporary electronic meetings and in-person events are up in the air, but we know we will have to transition back to face-to-face</a:t>
            </a:r>
          </a:p>
        </p:txBody>
      </p:sp>
    </p:spTree>
    <p:extLst>
      <p:ext uri="{BB962C8B-B14F-4D97-AF65-F5344CB8AC3E}">
        <p14:creationId xmlns:p14="http://schemas.microsoft.com/office/powerpoint/2010/main" val="30848601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879FE-AAA3-4855-A0E1-F764CAA90D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5130" y="755374"/>
            <a:ext cx="10654747" cy="3604591"/>
          </a:xfrm>
        </p:spPr>
        <p:txBody>
          <a:bodyPr/>
          <a:lstStyle/>
          <a:p>
            <a:pPr algn="ctr"/>
            <a:r>
              <a:rPr lang="en-US" sz="8600"/>
              <a:t>We’re just not </a:t>
            </a:r>
            <a:br>
              <a:rPr lang="en-US" sz="8600"/>
            </a:br>
            <a:r>
              <a:rPr lang="en-US" sz="8600"/>
              <a:t>there yet.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383D3A52-E452-4828-A863-A3A5D0B7C9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4955" y="2292626"/>
            <a:ext cx="9882090" cy="3346174"/>
          </a:xfrm>
        </p:spPr>
        <p:txBody>
          <a:bodyPr/>
          <a:lstStyle/>
          <a:p>
            <a:endParaRPr lang="en-US" sz="3600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8759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879FE-AAA3-4855-A0E1-F764CAA90D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755375"/>
            <a:ext cx="9882090" cy="1073426"/>
          </a:xfrm>
        </p:spPr>
        <p:txBody>
          <a:bodyPr/>
          <a:lstStyle/>
          <a:p>
            <a:r>
              <a:rPr lang="en-US" sz="7200"/>
              <a:t>In the meantime…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383D3A52-E452-4828-A863-A3A5D0B7C9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8383" y="1232453"/>
            <a:ext cx="10548730" cy="5075582"/>
          </a:xfrm>
        </p:spPr>
        <p:txBody>
          <a:bodyPr/>
          <a:lstStyle/>
          <a:p>
            <a:endParaRPr lang="en-US" sz="3200"/>
          </a:p>
          <a:p>
            <a:endParaRPr lang="en-US" sz="3600"/>
          </a:p>
          <a:p>
            <a:r>
              <a:rPr lang="en-US" sz="4000" b="1"/>
              <a:t>Here’s what I’ve been up to lately:</a:t>
            </a:r>
          </a:p>
          <a:p>
            <a:endParaRPr lang="en-US" sz="3200" b="1"/>
          </a:p>
          <a:p>
            <a:endParaRPr lang="en-US" b="1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3200" b="1">
                <a:solidFill>
                  <a:srgbClr val="002060"/>
                </a:solidFill>
              </a:rPr>
              <a:t>I sent a package of love gifts to Australia</a:t>
            </a:r>
          </a:p>
          <a:p>
            <a:endParaRPr lang="en-US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5843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BBF78F8-052B-4E7D-9A38-611702A7E2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86878" y="-593035"/>
            <a:ext cx="6858000" cy="8044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8629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FDF868D-0F98-442F-BD8D-03F4990D7F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574236" y="-43071"/>
            <a:ext cx="6858000" cy="694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0697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879FE-AAA3-4855-A0E1-F764CAA90D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755374"/>
            <a:ext cx="9882090" cy="4823791"/>
          </a:xfrm>
        </p:spPr>
        <p:txBody>
          <a:bodyPr/>
          <a:lstStyle/>
          <a:p>
            <a:r>
              <a:rPr lang="en-US" sz="4800"/>
              <a:t>We’re going to do three things in the next 30 minutes: No stats, no numbers.</a:t>
            </a:r>
            <a:br>
              <a:rPr lang="en-US" sz="4800"/>
            </a:br>
            <a:br>
              <a:rPr lang="en-US" sz="4800"/>
            </a:br>
            <a:br>
              <a:rPr lang="en-US" sz="2400"/>
            </a:b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9021863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0C24678-9A81-4A8A-8E5F-DD079E8B50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53748" y="553277"/>
            <a:ext cx="6858000" cy="575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2481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879FE-AAA3-4855-A0E1-F764CAA90D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715616"/>
            <a:ext cx="9897358" cy="5671931"/>
          </a:xfrm>
        </p:spPr>
        <p:txBody>
          <a:bodyPr/>
          <a:lstStyle/>
          <a:p>
            <a:pPr marL="685800" indent="-685800">
              <a:buFont typeface="Wingdings" panose="05000000000000000000" pitchFamily="2" charset="2"/>
              <a:buChar char="ü"/>
            </a:pPr>
            <a:r>
              <a:rPr lang="en-US" sz="4500" b="1">
                <a:solidFill>
                  <a:srgbClr val="002060"/>
                </a:solidFill>
              </a:rPr>
              <a:t>I’ve been working on my final mailing</a:t>
            </a:r>
            <a:br>
              <a:rPr lang="en-US" sz="5400" b="1"/>
            </a:br>
            <a:br>
              <a:rPr lang="en-US" sz="4400" b="1"/>
            </a:br>
            <a:br>
              <a:rPr lang="en-US" sz="5000" b="1">
                <a:solidFill>
                  <a:srgbClr val="002060"/>
                </a:solidFill>
              </a:rPr>
            </a:br>
            <a:endParaRPr lang="en-US" sz="50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2049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A0D697A-C80A-4BDA-9056-15030695D2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2039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879FE-AAA3-4855-A0E1-F764CAA90D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715616"/>
            <a:ext cx="9897358" cy="5671931"/>
          </a:xfrm>
        </p:spPr>
        <p:txBody>
          <a:bodyPr/>
          <a:lstStyle/>
          <a:p>
            <a:pPr marL="685800" indent="-685800">
              <a:buFont typeface="Wingdings" panose="05000000000000000000" pitchFamily="2" charset="2"/>
              <a:buChar char="ü"/>
            </a:pPr>
            <a:r>
              <a:rPr lang="en-US" sz="4500" b="1">
                <a:solidFill>
                  <a:srgbClr val="002060"/>
                </a:solidFill>
              </a:rPr>
              <a:t>Here’s a photo I snapped of a banner in Springfield!</a:t>
            </a:r>
            <a:br>
              <a:rPr lang="en-US" sz="5400" b="1"/>
            </a:br>
            <a:br>
              <a:rPr lang="en-US" sz="4400" b="1"/>
            </a:br>
            <a:br>
              <a:rPr lang="en-US" sz="5000" b="1">
                <a:solidFill>
                  <a:srgbClr val="002060"/>
                </a:solidFill>
              </a:rPr>
            </a:br>
            <a:endParaRPr lang="en-US" sz="50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9178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EB38449-0E12-4DEA-849C-4CB4C49F21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4" y="0"/>
            <a:ext cx="121865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9120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879FE-AAA3-4855-A0E1-F764CAA90D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0087" y="755374"/>
            <a:ext cx="11131826" cy="1497495"/>
          </a:xfrm>
        </p:spPr>
        <p:txBody>
          <a:bodyPr/>
          <a:lstStyle/>
          <a:p>
            <a:pPr algn="ctr"/>
            <a:r>
              <a:rPr lang="en-US" sz="7200"/>
              <a:t>Where are we headed?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383D3A52-E452-4828-A863-A3A5D0B7C9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4955" y="1470992"/>
            <a:ext cx="9882090" cy="4890052"/>
          </a:xfrm>
        </p:spPr>
        <p:txBody>
          <a:bodyPr>
            <a:normAutofit/>
          </a:bodyPr>
          <a:lstStyle/>
          <a:p>
            <a:endParaRPr lang="en-US" sz="3200"/>
          </a:p>
          <a:p>
            <a:endParaRPr lang="en-US" sz="3200"/>
          </a:p>
          <a:p>
            <a:r>
              <a:rPr lang="en-US" sz="4000" b="1"/>
              <a:t>One thing I do know:</a:t>
            </a:r>
          </a:p>
          <a:p>
            <a:endParaRPr lang="en-US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200" b="1">
                <a:solidFill>
                  <a:srgbClr val="002060"/>
                </a:solidFill>
              </a:rPr>
              <a:t>The Native American Al-Anon Conference is coming! No ifs ands or buts.</a:t>
            </a:r>
          </a:p>
        </p:txBody>
      </p:sp>
    </p:spTree>
    <p:extLst>
      <p:ext uri="{BB962C8B-B14F-4D97-AF65-F5344CB8AC3E}">
        <p14:creationId xmlns:p14="http://schemas.microsoft.com/office/powerpoint/2010/main" val="30234379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E8C3B5C-7EBB-48B3-A8BA-FAA8153F64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8211" y="0"/>
            <a:ext cx="54755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5452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879FE-AAA3-4855-A0E1-F764CAA90D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0087" y="954157"/>
            <a:ext cx="11131826" cy="993914"/>
          </a:xfrm>
        </p:spPr>
        <p:txBody>
          <a:bodyPr/>
          <a:lstStyle/>
          <a:p>
            <a:pPr algn="ctr"/>
            <a:r>
              <a:rPr lang="en-US" sz="5600"/>
              <a:t>Now I want to hear from you…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383D3A52-E452-4828-A863-A3A5D0B7C9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4955" y="238539"/>
            <a:ext cx="9882090" cy="6255025"/>
          </a:xfrm>
        </p:spPr>
        <p:txBody>
          <a:bodyPr>
            <a:normAutofit/>
          </a:bodyPr>
          <a:lstStyle/>
          <a:p>
            <a:endParaRPr lang="en-US" sz="3200"/>
          </a:p>
          <a:p>
            <a:endParaRPr lang="en-US" sz="3200"/>
          </a:p>
          <a:p>
            <a:endParaRPr lang="en-US" sz="4000" b="1"/>
          </a:p>
          <a:p>
            <a:endParaRPr lang="en-US"/>
          </a:p>
          <a:p>
            <a:r>
              <a:rPr lang="en-US" sz="3200" b="1">
                <a:solidFill>
                  <a:srgbClr val="002060"/>
                </a:solidFill>
              </a:rPr>
              <a:t>What do you dream for Al-anon?</a:t>
            </a:r>
          </a:p>
          <a:p>
            <a:endParaRPr lang="en-US" sz="3200" b="1">
              <a:solidFill>
                <a:srgbClr val="002060"/>
              </a:solidFill>
            </a:endParaRPr>
          </a:p>
          <a:p>
            <a:r>
              <a:rPr lang="en-US" sz="3200" b="1">
                <a:solidFill>
                  <a:srgbClr val="FFC000"/>
                </a:solidFill>
              </a:rPr>
              <a:t>I hear people talk about what they want to change, but that’s not what I mean.</a:t>
            </a:r>
          </a:p>
          <a:p>
            <a:endParaRPr lang="en-US" sz="3200" b="1">
              <a:solidFill>
                <a:srgbClr val="002060"/>
              </a:solidFill>
            </a:endParaRPr>
          </a:p>
          <a:p>
            <a:r>
              <a:rPr lang="en-US" sz="3200" b="1">
                <a:solidFill>
                  <a:srgbClr val="002060"/>
                </a:solidFill>
              </a:rPr>
              <a:t>What do you </a:t>
            </a:r>
            <a:r>
              <a:rPr lang="en-US" sz="3200" b="1">
                <a:solidFill>
                  <a:srgbClr val="FFC000"/>
                </a:solidFill>
              </a:rPr>
              <a:t>dream</a:t>
            </a:r>
            <a:r>
              <a:rPr lang="en-US" sz="3200" b="1">
                <a:solidFill>
                  <a:srgbClr val="002060"/>
                </a:solidFill>
              </a:rPr>
              <a:t> for our program?</a:t>
            </a:r>
          </a:p>
          <a:p>
            <a:endParaRPr lang="en-US" sz="3200" b="1">
              <a:solidFill>
                <a:srgbClr val="002060"/>
              </a:solidFill>
            </a:endParaRPr>
          </a:p>
          <a:p>
            <a:endParaRPr lang="en-US" sz="32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016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879FE-AAA3-4855-A0E1-F764CAA90D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715616"/>
            <a:ext cx="9897358" cy="6705601"/>
          </a:xfrm>
        </p:spPr>
        <p:txBody>
          <a:bodyPr/>
          <a:lstStyle/>
          <a:p>
            <a:r>
              <a:rPr lang="en-US" sz="4500" b="1">
                <a:solidFill>
                  <a:srgbClr val="002060"/>
                </a:solidFill>
              </a:rPr>
              <a:t>My dream is that Oregon would have multi-cultural outreach across the state and that all people who come, would feel at home in an Al-Anon meeting.</a:t>
            </a:r>
            <a:br>
              <a:rPr lang="en-US" sz="5400" b="1"/>
            </a:br>
            <a:br>
              <a:rPr lang="en-US" sz="4400" b="1"/>
            </a:br>
            <a:br>
              <a:rPr lang="en-US" sz="5000" b="1">
                <a:solidFill>
                  <a:srgbClr val="002060"/>
                </a:solidFill>
              </a:rPr>
            </a:br>
            <a:endParaRPr lang="en-US" sz="50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7736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879FE-AAA3-4855-A0E1-F764CAA90D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715616"/>
            <a:ext cx="9897358" cy="5671931"/>
          </a:xfrm>
        </p:spPr>
        <p:txBody>
          <a:bodyPr/>
          <a:lstStyle/>
          <a:p>
            <a:r>
              <a:rPr lang="en-US" sz="4500" b="1">
                <a:solidFill>
                  <a:srgbClr val="FFC000"/>
                </a:solidFill>
              </a:rPr>
              <a:t>What’s your dream?</a:t>
            </a:r>
            <a:br>
              <a:rPr lang="en-US" sz="4500" b="1">
                <a:solidFill>
                  <a:srgbClr val="FFC000"/>
                </a:solidFill>
              </a:rPr>
            </a:br>
            <a:br>
              <a:rPr lang="en-US" sz="4500" b="1">
                <a:solidFill>
                  <a:srgbClr val="FFC000"/>
                </a:solidFill>
              </a:rPr>
            </a:br>
            <a:r>
              <a:rPr lang="en-US" sz="4500" b="1">
                <a:solidFill>
                  <a:srgbClr val="FFC000"/>
                </a:solidFill>
              </a:rPr>
              <a:t>Let’s have 3 people share (1 min.) </a:t>
            </a:r>
            <a:br>
              <a:rPr lang="en-US" sz="5400" b="1"/>
            </a:br>
            <a:br>
              <a:rPr lang="en-US" sz="4400" b="1"/>
            </a:br>
            <a:br>
              <a:rPr lang="en-US" sz="5000" b="1">
                <a:solidFill>
                  <a:srgbClr val="002060"/>
                </a:solidFill>
              </a:rPr>
            </a:br>
            <a:endParaRPr lang="en-US" sz="50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4696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879FE-AAA3-4855-A0E1-F764CAA90D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967408"/>
            <a:ext cx="9882090" cy="4956313"/>
          </a:xfrm>
        </p:spPr>
        <p:txBody>
          <a:bodyPr/>
          <a:lstStyle/>
          <a:p>
            <a:br>
              <a:rPr lang="en-US" sz="4800"/>
            </a:br>
            <a:br>
              <a:rPr lang="en-US" sz="4800"/>
            </a:br>
            <a:br>
              <a:rPr lang="en-US" sz="2400"/>
            </a:br>
            <a:br>
              <a:rPr lang="en-US" sz="2400"/>
            </a:br>
            <a:br>
              <a:rPr lang="en-US" sz="2400"/>
            </a:br>
            <a:br>
              <a:rPr lang="en-US" sz="2400"/>
            </a:br>
            <a:r>
              <a:rPr lang="en-US" sz="7200">
                <a:solidFill>
                  <a:srgbClr val="002060"/>
                </a:solidFill>
              </a:rPr>
              <a:t>1. </a:t>
            </a:r>
            <a:r>
              <a:rPr lang="en-US" sz="7200"/>
              <a:t>Acknowledge </a:t>
            </a:r>
            <a:br>
              <a:rPr lang="en-US" sz="7200"/>
            </a:br>
            <a:r>
              <a:rPr lang="en-US" sz="7200"/>
              <a:t>    where we’ve been</a:t>
            </a:r>
            <a:br>
              <a:rPr lang="en-US" sz="4000"/>
            </a:br>
            <a:br>
              <a:rPr lang="en-US" sz="4000"/>
            </a:br>
            <a:br>
              <a:rPr lang="en-US" sz="2400"/>
            </a:b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8323951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879FE-AAA3-4855-A0E1-F764CAA90D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662610"/>
            <a:ext cx="9897358" cy="6321286"/>
          </a:xfrm>
        </p:spPr>
        <p:txBody>
          <a:bodyPr/>
          <a:lstStyle/>
          <a:p>
            <a:pPr algn="ctr"/>
            <a:r>
              <a:rPr lang="en-US" sz="4500" b="1">
                <a:solidFill>
                  <a:schemeClr val="bg1"/>
                </a:solidFill>
              </a:rPr>
              <a:t>As always, it’s been a privilege to serve as your Delegate. I love all of you - thank you for such an amazing three years together. </a:t>
            </a:r>
            <a:br>
              <a:rPr lang="en-US" sz="5400" b="1"/>
            </a:br>
            <a:br>
              <a:rPr lang="en-US" sz="4400" b="1"/>
            </a:br>
            <a:br>
              <a:rPr lang="en-US" sz="5000" b="1">
                <a:solidFill>
                  <a:srgbClr val="002060"/>
                </a:solidFill>
              </a:rPr>
            </a:br>
            <a:endParaRPr lang="en-US" sz="50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4901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879FE-AAA3-4855-A0E1-F764CAA90D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4" y="940904"/>
            <a:ext cx="10003375" cy="5035826"/>
          </a:xfrm>
        </p:spPr>
        <p:txBody>
          <a:bodyPr/>
          <a:lstStyle/>
          <a:p>
            <a:r>
              <a:rPr lang="en-US" sz="7200">
                <a:solidFill>
                  <a:srgbClr val="002060"/>
                </a:solidFill>
              </a:rPr>
              <a:t>2. </a:t>
            </a:r>
            <a:r>
              <a:rPr lang="en-US" sz="7200"/>
              <a:t>Look at where we</a:t>
            </a:r>
            <a:br>
              <a:rPr lang="en-US" sz="7200"/>
            </a:br>
            <a:r>
              <a:rPr lang="en-US" sz="7200"/>
              <a:t>    are now</a:t>
            </a:r>
            <a:br>
              <a:rPr lang="en-US" sz="7200"/>
            </a:br>
            <a:endParaRPr lang="en-US" sz="7200"/>
          </a:p>
        </p:txBody>
      </p:sp>
    </p:spTree>
    <p:extLst>
      <p:ext uri="{BB962C8B-B14F-4D97-AF65-F5344CB8AC3E}">
        <p14:creationId xmlns:p14="http://schemas.microsoft.com/office/powerpoint/2010/main" val="42380784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879FE-AAA3-4855-A0E1-F764CAA90D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940904"/>
            <a:ext cx="9910610" cy="4890053"/>
          </a:xfrm>
        </p:spPr>
        <p:txBody>
          <a:bodyPr/>
          <a:lstStyle/>
          <a:p>
            <a:r>
              <a:rPr lang="en-US" sz="7200">
                <a:solidFill>
                  <a:srgbClr val="002060"/>
                </a:solidFill>
              </a:rPr>
              <a:t>3. </a:t>
            </a:r>
            <a:r>
              <a:rPr lang="en-US" sz="7200"/>
              <a:t>Talk about the</a:t>
            </a:r>
            <a:br>
              <a:rPr lang="en-US" sz="7200"/>
            </a:br>
            <a:r>
              <a:rPr lang="en-US" sz="7200"/>
              <a:t>    future</a:t>
            </a:r>
            <a:br>
              <a:rPr lang="en-US" sz="7200"/>
            </a:br>
            <a:endParaRPr lang="en-US" sz="7200"/>
          </a:p>
        </p:txBody>
      </p:sp>
    </p:spTree>
    <p:extLst>
      <p:ext uri="{BB962C8B-B14F-4D97-AF65-F5344CB8AC3E}">
        <p14:creationId xmlns:p14="http://schemas.microsoft.com/office/powerpoint/2010/main" val="4373619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879FE-AAA3-4855-A0E1-F764CAA90D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755375"/>
            <a:ext cx="9882090" cy="1073426"/>
          </a:xfrm>
        </p:spPr>
        <p:txBody>
          <a:bodyPr/>
          <a:lstStyle/>
          <a:p>
            <a:pPr algn="ctr"/>
            <a:r>
              <a:rPr lang="en-US" sz="7200"/>
              <a:t>Let’s acknowledge…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383D3A52-E452-4828-A863-A3A5D0B7C9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4955" y="2292626"/>
            <a:ext cx="9882090" cy="3346174"/>
          </a:xfrm>
        </p:spPr>
        <p:txBody>
          <a:bodyPr/>
          <a:lstStyle/>
          <a:p>
            <a:endParaRPr lang="en-US" sz="3600"/>
          </a:p>
          <a:p>
            <a:pPr algn="ctr"/>
            <a:r>
              <a:rPr lang="en-US" sz="7200"/>
              <a:t>The past</a:t>
            </a:r>
          </a:p>
        </p:txBody>
      </p:sp>
    </p:spTree>
    <p:extLst>
      <p:ext uri="{BB962C8B-B14F-4D97-AF65-F5344CB8AC3E}">
        <p14:creationId xmlns:p14="http://schemas.microsoft.com/office/powerpoint/2010/main" val="35063426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879FE-AAA3-4855-A0E1-F764CAA90D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4" y="1775792"/>
            <a:ext cx="9950367" cy="5082208"/>
          </a:xfrm>
        </p:spPr>
        <p:txBody>
          <a:bodyPr/>
          <a:lstStyle/>
          <a:p>
            <a:r>
              <a:rPr lang="en-US" sz="3600">
                <a:solidFill>
                  <a:schemeClr val="accent1"/>
                </a:solidFill>
              </a:rPr>
              <a:t>I have carried memories with me from four of our Delegates over the last 15 years (myself excluded)</a:t>
            </a:r>
            <a:br>
              <a:rPr lang="en-US" sz="3600"/>
            </a:br>
            <a:br>
              <a:rPr lang="en-US" sz="3600"/>
            </a:br>
            <a:r>
              <a:rPr lang="en-US" sz="3600">
                <a:solidFill>
                  <a:srgbClr val="002060"/>
                </a:solidFill>
              </a:rPr>
              <a:t>P56</a:t>
            </a:r>
            <a:r>
              <a:rPr lang="en-US" sz="3600"/>
              <a:t> – Cindy E.</a:t>
            </a:r>
            <a:br>
              <a:rPr lang="en-US" sz="3600"/>
            </a:br>
            <a:r>
              <a:rPr lang="en-US" sz="3600">
                <a:solidFill>
                  <a:srgbClr val="002060"/>
                </a:solidFill>
              </a:rPr>
              <a:t>P53</a:t>
            </a:r>
            <a:r>
              <a:rPr lang="en-US" sz="3600"/>
              <a:t> – Colleen G.</a:t>
            </a:r>
            <a:br>
              <a:rPr lang="en-US" sz="3600"/>
            </a:br>
            <a:r>
              <a:rPr lang="en-US" sz="3600">
                <a:solidFill>
                  <a:srgbClr val="002060"/>
                </a:solidFill>
              </a:rPr>
              <a:t>P50</a:t>
            </a:r>
            <a:r>
              <a:rPr lang="en-US" sz="3600"/>
              <a:t> – Bette R.</a:t>
            </a:r>
            <a:br>
              <a:rPr lang="en-US" sz="3600"/>
            </a:br>
            <a:r>
              <a:rPr lang="en-US" sz="3600">
                <a:solidFill>
                  <a:srgbClr val="002060"/>
                </a:solidFill>
              </a:rPr>
              <a:t>P47</a:t>
            </a:r>
            <a:r>
              <a:rPr lang="en-US" sz="3600"/>
              <a:t> – Roland C.</a:t>
            </a:r>
            <a:br>
              <a:rPr lang="en-US" sz="3600"/>
            </a:br>
            <a:br>
              <a:rPr lang="en-US" sz="2800"/>
            </a:br>
            <a:endParaRPr lang="en-US" sz="7200"/>
          </a:p>
        </p:txBody>
      </p:sp>
    </p:spTree>
    <p:extLst>
      <p:ext uri="{BB962C8B-B14F-4D97-AF65-F5344CB8AC3E}">
        <p14:creationId xmlns:p14="http://schemas.microsoft.com/office/powerpoint/2010/main" val="15258175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879FE-AAA3-4855-A0E1-F764CAA90D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4" y="1007165"/>
            <a:ext cx="9950367" cy="6202017"/>
          </a:xfrm>
        </p:spPr>
        <p:txBody>
          <a:bodyPr/>
          <a:lstStyle/>
          <a:p>
            <a:pPr algn="ctr"/>
            <a:r>
              <a:rPr lang="en-US" sz="7200">
                <a:solidFill>
                  <a:schemeClr val="accent1"/>
                </a:solidFill>
              </a:rPr>
              <a:t>I remember when…</a:t>
            </a:r>
            <a:br>
              <a:rPr lang="en-US" sz="3600">
                <a:solidFill>
                  <a:schemeClr val="accent1"/>
                </a:solidFill>
              </a:rPr>
            </a:br>
            <a:br>
              <a:rPr lang="en-US" sz="3600">
                <a:solidFill>
                  <a:schemeClr val="accent1"/>
                </a:solidFill>
              </a:rPr>
            </a:br>
            <a:br>
              <a:rPr lang="en-US" sz="3600">
                <a:solidFill>
                  <a:schemeClr val="accent1"/>
                </a:solidFill>
              </a:rPr>
            </a:br>
            <a:br>
              <a:rPr lang="en-US" sz="3600">
                <a:solidFill>
                  <a:schemeClr val="accent1"/>
                </a:solidFill>
              </a:rPr>
            </a:br>
            <a:r>
              <a:rPr lang="en-US" sz="5000">
                <a:solidFill>
                  <a:srgbClr val="002060"/>
                </a:solidFill>
              </a:rPr>
              <a:t>P47</a:t>
            </a:r>
            <a:r>
              <a:rPr lang="en-US" sz="5000"/>
              <a:t> – Roland C. and the KBDM breakout </a:t>
            </a:r>
            <a:br>
              <a:rPr lang="en-US" sz="3600">
                <a:solidFill>
                  <a:schemeClr val="accent1"/>
                </a:solidFill>
              </a:rPr>
            </a:br>
            <a:br>
              <a:rPr lang="en-US" sz="3600"/>
            </a:br>
            <a:br>
              <a:rPr lang="en-US" sz="2800"/>
            </a:br>
            <a:endParaRPr lang="en-US" sz="7200"/>
          </a:p>
        </p:txBody>
      </p:sp>
    </p:spTree>
    <p:extLst>
      <p:ext uri="{BB962C8B-B14F-4D97-AF65-F5344CB8AC3E}">
        <p14:creationId xmlns:p14="http://schemas.microsoft.com/office/powerpoint/2010/main" val="12133178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879FE-AAA3-4855-A0E1-F764CAA90D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4" y="1073425"/>
            <a:ext cx="9950367" cy="6334539"/>
          </a:xfrm>
        </p:spPr>
        <p:txBody>
          <a:bodyPr/>
          <a:lstStyle/>
          <a:p>
            <a:pPr algn="ctr"/>
            <a:r>
              <a:rPr lang="en-US" sz="7200">
                <a:solidFill>
                  <a:schemeClr val="accent1"/>
                </a:solidFill>
              </a:rPr>
              <a:t>Then there was…</a:t>
            </a:r>
            <a:br>
              <a:rPr lang="en-US" sz="7200">
                <a:solidFill>
                  <a:schemeClr val="accent1"/>
                </a:solidFill>
              </a:rPr>
            </a:br>
            <a:br>
              <a:rPr lang="en-US" sz="7200">
                <a:solidFill>
                  <a:schemeClr val="accent1"/>
                </a:solidFill>
              </a:rPr>
            </a:br>
            <a:r>
              <a:rPr lang="en-US" sz="5000">
                <a:solidFill>
                  <a:srgbClr val="002060"/>
                </a:solidFill>
              </a:rPr>
              <a:t>P50</a:t>
            </a:r>
            <a:r>
              <a:rPr lang="en-US" sz="5000"/>
              <a:t> – Bette R. and the Conflict Resolution rollout</a:t>
            </a:r>
            <a:br>
              <a:rPr lang="en-US" sz="7200">
                <a:solidFill>
                  <a:schemeClr val="accent1"/>
                </a:solidFill>
              </a:rPr>
            </a:br>
            <a:br>
              <a:rPr lang="en-US" sz="3600"/>
            </a:br>
            <a:br>
              <a:rPr lang="en-US" sz="3600"/>
            </a:br>
            <a:br>
              <a:rPr lang="en-US" sz="2800"/>
            </a:br>
            <a:endParaRPr lang="en-US" sz="7200"/>
          </a:p>
        </p:txBody>
      </p:sp>
    </p:spTree>
    <p:extLst>
      <p:ext uri="{BB962C8B-B14F-4D97-AF65-F5344CB8AC3E}">
        <p14:creationId xmlns:p14="http://schemas.microsoft.com/office/powerpoint/2010/main" val="32730227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F1C4790-FE3C-4020-8CA7-00621DA7BBB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1503</TotalTime>
  <Words>543</Words>
  <Application>Microsoft Office PowerPoint</Application>
  <PresentationFormat>Widescreen</PresentationFormat>
  <Paragraphs>55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Century Gothic</vt:lpstr>
      <vt:lpstr>Wingdings</vt:lpstr>
      <vt:lpstr>Wingdings 3</vt:lpstr>
      <vt:lpstr>Ion Boardroom</vt:lpstr>
      <vt:lpstr>This is really it</vt:lpstr>
      <vt:lpstr>We’re going to do three things in the next 30 minutes: No stats, no numbers.   </vt:lpstr>
      <vt:lpstr>      1. Acknowledge      where we’ve been   </vt:lpstr>
      <vt:lpstr>2. Look at where we     are now </vt:lpstr>
      <vt:lpstr>3. Talk about the     future </vt:lpstr>
      <vt:lpstr>Let’s acknowledge…</vt:lpstr>
      <vt:lpstr>I have carried memories with me from four of our Delegates over the last 15 years (myself excluded)  P56 – Cindy E. P53 – Colleen G. P50 – Bette R. P47 – Roland C.  </vt:lpstr>
      <vt:lpstr>I remember when…    P47 – Roland C. and the KBDM breakout    </vt:lpstr>
      <vt:lpstr>Then there was…  P50 – Bette R. and the Conflict Resolution rollout    </vt:lpstr>
      <vt:lpstr>And along came…  P53 – Colleen G. and the Dual Members language    </vt:lpstr>
      <vt:lpstr>Finally, my world exploded when…  P56 – Cindy E. brought the St. Francis Prayer discussion    </vt:lpstr>
      <vt:lpstr>I didn’t know then  What I know now  (I was developing a desire to become a Delegate, because I loved interacting with these people and the way they included me)</vt:lpstr>
      <vt:lpstr>So I ask you…</vt:lpstr>
      <vt:lpstr>Let’s have 5 people share (1 min.)</vt:lpstr>
      <vt:lpstr>Let’s look at where we are now…</vt:lpstr>
      <vt:lpstr>We’re just not  there yet.</vt:lpstr>
      <vt:lpstr>In the meantime…</vt:lpstr>
      <vt:lpstr>PowerPoint Presentation</vt:lpstr>
      <vt:lpstr>PowerPoint Presentation</vt:lpstr>
      <vt:lpstr>PowerPoint Presentation</vt:lpstr>
      <vt:lpstr>I’ve been working on my final mailing   </vt:lpstr>
      <vt:lpstr>PowerPoint Presentation</vt:lpstr>
      <vt:lpstr>Here’s a photo I snapped of a banner in Springfield!   </vt:lpstr>
      <vt:lpstr>PowerPoint Presentation</vt:lpstr>
      <vt:lpstr>Where are we headed?</vt:lpstr>
      <vt:lpstr>PowerPoint Presentation</vt:lpstr>
      <vt:lpstr>Now I want to hear from you…</vt:lpstr>
      <vt:lpstr>My dream is that Oregon would have multi-cultural outreach across the state and that all people who come, would feel at home in an Al-Anon meeting.   </vt:lpstr>
      <vt:lpstr>What’s your dream?  Let’s have 3 people share (1 min.)    </vt:lpstr>
      <vt:lpstr>As always, it’s been a privilege to serve as your Delegate. I love all of you - thank you for such an amazing three years together.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really it</dc:title>
  <dc:creator>Owner</dc:creator>
  <cp:lastModifiedBy>Chad McCord</cp:lastModifiedBy>
  <cp:revision>3</cp:revision>
  <dcterms:created xsi:type="dcterms:W3CDTF">2021-11-19T08:37:02Z</dcterms:created>
  <dcterms:modified xsi:type="dcterms:W3CDTF">2021-12-06T00:34:06Z</dcterms:modified>
</cp:coreProperties>
</file>